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Tahom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DDE6BD-D220-4723-8BB0-992B09BC2548}">
  <a:tblStyle styleId="{84DDE6BD-D220-4723-8BB0-992B09BC25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Tahoma-regular.fntdata"/><Relationship Id="rId25" Type="http://schemas.openxmlformats.org/officeDocument/2006/relationships/font" Target="fonts/Roboto-boldItalic.fntdata"/><Relationship Id="rId27" Type="http://schemas.openxmlformats.org/officeDocument/2006/relationships/font" Target="fonts/Tahom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df1fdb0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df1fdb0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df1fdb01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df1fdb01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d94b89b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d94b89b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d94b89b3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d94b89b3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d94b89b3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d94b89b3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d94b89b3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d94b89b3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9df200fe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29df200fe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LiDAR – Light Detection and Ranging.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technology, similar to radar but using light instead of radio waves, is transforming how we capture detailed 3D models of the Earth's surface.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applications range from environmental studies to urban planning and even in the development of autonomous vehicles.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explore how this incredible technology works and its wide applications.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9df200fe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29df200fe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9df200feb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9df200feb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df200feb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9df200fe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df200feb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df200feb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df200feb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df200fe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d249a41a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d249a41a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Wet areas in the forest, vegetation classfication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df1fdb0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df1fdb0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57924"/>
            <a:ext cx="9144000" cy="610142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0" y="3659640"/>
            <a:ext cx="9144000" cy="1022078"/>
          </a:xfrm>
          <a:prstGeom prst="flowChartProcess">
            <a:avLst/>
          </a:prstGeom>
          <a:solidFill>
            <a:srgbClr val="183F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9837" y="3745120"/>
            <a:ext cx="3304325" cy="4476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1" type="body"/>
          </p:nvPr>
        </p:nvSpPr>
        <p:spPr>
          <a:xfrm>
            <a:off x="2441037" y="4234199"/>
            <a:ext cx="42618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ahoma"/>
              <a:buNone/>
              <a:defRPr b="1" sz="27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28650" y="1085166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83F74"/>
              </a:buClr>
              <a:buSzPts val="2100"/>
              <a:buChar char="•"/>
              <a:defRPr>
                <a:solidFill>
                  <a:srgbClr val="183F7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C6CC0"/>
              </a:buClr>
              <a:buSzPts val="1800"/>
              <a:buChar char="•"/>
              <a:defRPr>
                <a:solidFill>
                  <a:srgbClr val="2C6CC0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1AB00"/>
              </a:buClr>
              <a:buSzPts val="1500"/>
              <a:buChar char="•"/>
              <a:defRPr>
                <a:solidFill>
                  <a:srgbClr val="F1AB00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33610" l="0" r="0" t="49582"/>
          <a:stretch/>
        </p:blipFill>
        <p:spPr>
          <a:xfrm>
            <a:off x="0" y="-7880"/>
            <a:ext cx="9144003" cy="7663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>
            <a:off x="-28575" y="770930"/>
            <a:ext cx="91917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1"/>
          <p:cNvSpPr/>
          <p:nvPr/>
        </p:nvSpPr>
        <p:spPr>
          <a:xfrm>
            <a:off x="-19051" y="4730531"/>
            <a:ext cx="9182100" cy="4179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Google Shape;14;p1"/>
          <p:cNvCxnSpPr/>
          <p:nvPr/>
        </p:nvCxnSpPr>
        <p:spPr>
          <a:xfrm>
            <a:off x="-27518" y="4730531"/>
            <a:ext cx="91917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" name="Google Shape;15;p1"/>
          <p:cNvSpPr/>
          <p:nvPr/>
        </p:nvSpPr>
        <p:spPr>
          <a:xfrm>
            <a:off x="-19051" y="-7880"/>
            <a:ext cx="9163200" cy="766200"/>
          </a:xfrm>
          <a:prstGeom prst="rect">
            <a:avLst/>
          </a:prstGeom>
          <a:solidFill>
            <a:srgbClr val="2F5597">
              <a:alpha val="4549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70322" y="4815340"/>
            <a:ext cx="1490253" cy="22576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 of LiDAR</a:t>
            </a:r>
            <a:endParaRPr/>
          </a:p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574625" y="2882625"/>
            <a:ext cx="7696500" cy="151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00"/>
              <a:t>					</a:t>
            </a:r>
            <a:endParaRPr sz="1600"/>
          </a:p>
          <a:p>
            <a:pPr indent="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00"/>
              <a:t>      Anjana Venkatesh  862392044</a:t>
            </a:r>
            <a:endParaRPr sz="1600"/>
          </a:p>
          <a:p>
            <a:pPr indent="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00"/>
              <a:t>     </a:t>
            </a:r>
            <a:r>
              <a:rPr lang="en" sz="1600"/>
              <a:t>Harish Kulasekaran, 862392396</a:t>
            </a:r>
            <a:endParaRPr sz="1600"/>
          </a:p>
          <a:p>
            <a:pPr indent="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00"/>
              <a:t>       Piyush Dashpute, 862393195</a:t>
            </a:r>
            <a:r>
              <a:rPr lang="en" sz="1600"/>
              <a:t>	</a:t>
            </a:r>
            <a:endParaRPr sz="1600"/>
          </a:p>
          <a:p>
            <a:pPr indent="0" lvl="0" marL="45720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&amp; Database Storage for LiDAR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628650" y="108516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Popular choices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PostgreSQL PointCloud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Oracle Spatial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Cloud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AWS S3, Azure Blob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LiDAR Point Cloud Visualization</a:t>
            </a: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850" y="801900"/>
            <a:ext cx="6526500" cy="18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850" y="2703444"/>
            <a:ext cx="6526500" cy="2004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idx="4294967295" type="subTitle"/>
          </p:nvPr>
        </p:nvSpPr>
        <p:spPr>
          <a:xfrm>
            <a:off x="3309750" y="4841725"/>
            <a:ext cx="3040200" cy="2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https://github.com/HengLan/Visualize-KITTI-Objects-in-Videos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628650" y="1"/>
            <a:ext cx="8637300" cy="997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6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600">
                <a:latin typeface="Arial"/>
                <a:ea typeface="Arial"/>
                <a:cs typeface="Arial"/>
                <a:sym typeface="Arial"/>
              </a:rPr>
              <a:t>Lidar Point Classification</a:t>
            </a:r>
            <a:endParaRPr b="0"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628650" y="1386949"/>
            <a:ext cx="7886700" cy="296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Lidar data points can have multiple classifications.</a:t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Flags are used for secondary descriptions.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 standard uses classification flags for extra point information.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flags can be set along with the classification codes.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LAS version 1.0 : No dual classification of attributes.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n" sz="1800">
                <a:solidFill>
                  <a:schemeClr val="dk1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In later versions (LAS 1.1 and later), class flags were used.</a:t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These flags can be set along with the classification codes.</a:t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6316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600">
                <a:latin typeface="Arial"/>
                <a:ea typeface="Arial"/>
                <a:cs typeface="Arial"/>
                <a:sym typeface="Arial"/>
              </a:rPr>
              <a:t>Classification Flags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628650" y="108516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D4D4D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The following table describes the classification flags that can be set:</a:t>
            </a:r>
            <a:endParaRPr sz="1450">
              <a:solidFill>
                <a:schemeClr val="dk1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D4D4D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D4D4D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D4D4D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" name="Google Shape;119;p18"/>
          <p:cNvGraphicFramePr/>
          <p:nvPr/>
        </p:nvGraphicFramePr>
        <p:xfrm>
          <a:off x="952500" y="190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{84DDE6BD-D220-4723-8BB0-992B09BC2548}</a:tableStyleId>
              </a:tblPr>
              <a:tblGrid>
                <a:gridCol w="2442375"/>
                <a:gridCol w="4796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Field name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rgbClr val="F4F4F4"/>
                          </a:highlight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D4D4D"/>
                          </a:solidFill>
                          <a:highlight>
                            <a:srgbClr val="FFFFFF"/>
                          </a:highlight>
                        </a:rPr>
                        <a:t>Synthetic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F0F0F"/>
                          </a:solidFill>
                        </a:rPr>
                        <a:t>Non-lidar point, created differently.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D4D4D"/>
                          </a:solidFill>
                          <a:highlight>
                            <a:srgbClr val="FFFFFF"/>
                          </a:highlight>
                        </a:rPr>
                        <a:t>Key-point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F0F0F"/>
                          </a:solidFill>
                        </a:rPr>
                        <a:t>Key-point exempt from thinning algorithms.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D4D4D"/>
                          </a:solidFill>
                          <a:highlight>
                            <a:srgbClr val="FFFFFF"/>
                          </a:highlight>
                        </a:rPr>
                        <a:t>Withheld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D4D4D"/>
                          </a:solidFill>
                          <a:highlight>
                            <a:srgbClr val="FFFFFF"/>
                          </a:highlight>
                        </a:rPr>
                        <a:t>The point should not be included in processing.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D4D4D"/>
                          </a:solidFill>
                          <a:highlight>
                            <a:srgbClr val="FFFFFF"/>
                          </a:highlight>
                        </a:rPr>
                        <a:t>Overlap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F0F0F"/>
                          </a:solidFill>
                        </a:rPr>
                        <a:t>Overlap region point between flight lines.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0" y="632050"/>
            <a:ext cx="8856600" cy="1920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600">
                <a:latin typeface="Arial"/>
                <a:ea typeface="Arial"/>
                <a:cs typeface="Arial"/>
                <a:sym typeface="Arial"/>
              </a:rPr>
              <a:t>Classification codes: LAS format 1.1 - 1.4</a:t>
            </a:r>
            <a:endParaRPr b="0"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628650" y="108516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D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 The following table lists the LAS classification codes defined by ASPRS for these LAS versions:</a:t>
            </a:r>
            <a:endParaRPr sz="1400">
              <a:solidFill>
                <a:srgbClr val="4D4D4D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D4D4D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D4D4D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{84DDE6BD-D220-4723-8BB0-992B09BC2548}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Classification value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Meaning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Never classified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Unassigned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Ground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Low Vegetation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Medium Vegetation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High Vegetation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628650" y="108516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LiDAR</a:t>
            </a:r>
            <a:endParaRPr/>
          </a:p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83750" y="1085175"/>
            <a:ext cx="4960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LiDAR - Light Detection and Ranging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R</a:t>
            </a:r>
            <a:r>
              <a:rPr lang="en"/>
              <a:t>emote sensing method that uses light in the form of a pulsed laser to measure distances</a:t>
            </a:r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850" y="1085163"/>
            <a:ext cx="2933125" cy="29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 of LiDAR</a:t>
            </a:r>
            <a:endParaRPr/>
          </a:p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628650" y="1085175"/>
            <a:ext cx="4844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What is LiDAR?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Emits laser lights to sample the earth’s surface and producing accurate 3D measurements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Key Components: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Collection vehicle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Laser scanner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GPS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INS information</a:t>
            </a:r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125" y="1207075"/>
            <a:ext cx="2729349" cy="272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LiDAR Data Attributes</a:t>
            </a:r>
            <a:endParaRPr/>
          </a:p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628650" y="108516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Data Attributes: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Intensity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Number of returns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RGB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Point Classification</a:t>
            </a:r>
            <a:endParaRPr/>
          </a:p>
        </p:txBody>
      </p:sp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147" y="1297222"/>
            <a:ext cx="3009200" cy="22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LiDAR</a:t>
            </a:r>
            <a:endParaRPr/>
          </a:p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628650" y="108516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Airborne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Topographic lidar</a:t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Derive surface models</a:t>
            </a:r>
            <a:endParaRPr sz="16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Bathymetric lidar</a:t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Water penetrating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475" y="1191163"/>
            <a:ext cx="3051425" cy="30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Terrestrial LiDAR</a:t>
            </a:r>
            <a:endParaRPr/>
          </a:p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628650" y="108516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2. 	</a:t>
            </a:r>
            <a:r>
              <a:rPr lang="en"/>
              <a:t>Terrestrial lidar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Mobile</a:t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Mounted on a moving vehicle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Static</a:t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Mounted on a tripod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C6CC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400" y="1234475"/>
            <a:ext cx="2674550" cy="26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LiDAR in Practice</a:t>
            </a:r>
            <a:endParaRPr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628650" y="108516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950" y="1191175"/>
            <a:ext cx="3051400" cy="30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LiDAR </a:t>
            </a:r>
            <a:endParaRPr/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628650" y="108516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LiDAR Data Attributes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X, Y, Z, Intensity &amp; Classification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(X,Y) -&gt; Location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Z -&gt; Elevation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Intensity (Optional) -&gt; Amount of light energy recorded by the sensor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Classification (Optional) -&gt; Type for e.g. Vegetation, Water, Ground et.,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LiDAR Intensity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Return strength of the laser beam, depends on the reflectivity of the object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Integer number b/w 1-256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Uses: Feature detection and classification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628650" y="87974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LiDAR 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628650" y="1085166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History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Used to measure distance b/w Apollo 15 spacecraft &amp; Moon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Data Format: Analog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ASCII format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LASer format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.LAS -&gt; Popular, supported by most LiDAR processing and GIS softwares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X, Y, Z, Intensity, Classification Color info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Standardized by the American Society for Photogrammetry and Remote Sensing (ASPRS)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Compressed -&gt; .LAZ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Other (less popular) formats: PLY, E57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Application specific: Autonomous cars -&gt; Point Cloud .bin files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